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61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4C6A6A3A-4CD3-4BD5-B288-7A85920079D6}" type="datetimeFigureOut">
              <a:rPr lang="ar-IQ" smtClean="0"/>
              <a:t>28/04/1447</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FCC64178-5167-442A-BCDC-A025F98A2D0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4C6A6A3A-4CD3-4BD5-B288-7A85920079D6}" type="datetimeFigureOut">
              <a:rPr lang="ar-IQ" smtClean="0"/>
              <a:t>28/04/1447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C64178-5167-442A-BCDC-A025F98A2D0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4C6A6A3A-4CD3-4BD5-B288-7A85920079D6}" type="datetimeFigureOut">
              <a:rPr lang="ar-IQ" smtClean="0"/>
              <a:t>28/04/1447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C64178-5167-442A-BCDC-A025F98A2D0B}"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4C6A6A3A-4CD3-4BD5-B288-7A85920079D6}" type="datetimeFigureOut">
              <a:rPr lang="ar-IQ" smtClean="0"/>
              <a:t>28/04/1447</a:t>
            </a:fld>
            <a:endParaRPr lang="ar-IQ"/>
          </a:p>
        </p:txBody>
      </p:sp>
      <p:sp>
        <p:nvSpPr>
          <p:cNvPr id="9" name="عنصر نائب لرقم الشريحة 8"/>
          <p:cNvSpPr>
            <a:spLocks noGrp="1"/>
          </p:cNvSpPr>
          <p:nvPr>
            <p:ph type="sldNum" sz="quarter" idx="15"/>
          </p:nvPr>
        </p:nvSpPr>
        <p:spPr/>
        <p:txBody>
          <a:bodyPr rtlCol="0"/>
          <a:lstStyle/>
          <a:p>
            <a:fld id="{FCC64178-5167-442A-BCDC-A025F98A2D0B}" type="slidenum">
              <a:rPr lang="ar-IQ" smtClean="0"/>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4C6A6A3A-4CD3-4BD5-B288-7A85920079D6}" type="datetimeFigureOut">
              <a:rPr lang="ar-IQ" smtClean="0"/>
              <a:t>28/04/1447</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FCC64178-5167-442A-BCDC-A025F98A2D0B}"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4C6A6A3A-4CD3-4BD5-B288-7A85920079D6}" type="datetimeFigureOut">
              <a:rPr lang="ar-IQ" smtClean="0"/>
              <a:t>28/04/1447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CC64178-5167-442A-BCDC-A025F98A2D0B}" type="slidenum">
              <a:rPr lang="ar-IQ" smtClean="0"/>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4C6A6A3A-4CD3-4BD5-B288-7A85920079D6}" type="datetimeFigureOut">
              <a:rPr lang="ar-IQ" smtClean="0"/>
              <a:t>28/04/1447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CC64178-5167-442A-BCDC-A025F98A2D0B}" type="slidenum">
              <a:rPr lang="ar-IQ" smtClean="0"/>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4C6A6A3A-4CD3-4BD5-B288-7A85920079D6}" type="datetimeFigureOut">
              <a:rPr lang="ar-IQ" smtClean="0"/>
              <a:t>28/04/1447</a:t>
            </a:fld>
            <a:endParaRPr lang="ar-IQ"/>
          </a:p>
        </p:txBody>
      </p:sp>
      <p:sp>
        <p:nvSpPr>
          <p:cNvPr id="7" name="عنصر نائب لرقم الشريحة 6"/>
          <p:cNvSpPr>
            <a:spLocks noGrp="1"/>
          </p:cNvSpPr>
          <p:nvPr>
            <p:ph type="sldNum" sz="quarter" idx="11"/>
          </p:nvPr>
        </p:nvSpPr>
        <p:spPr/>
        <p:txBody>
          <a:bodyPr rtlCol="0"/>
          <a:lstStyle/>
          <a:p>
            <a:fld id="{FCC64178-5167-442A-BCDC-A025F98A2D0B}" type="slidenum">
              <a:rPr lang="ar-IQ" smtClean="0"/>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C6A6A3A-4CD3-4BD5-B288-7A85920079D6}" type="datetimeFigureOut">
              <a:rPr lang="ar-IQ" smtClean="0"/>
              <a:t>28/04/1447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CC64178-5167-442A-BCDC-A025F98A2D0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4C6A6A3A-4CD3-4BD5-B288-7A85920079D6}" type="datetimeFigureOut">
              <a:rPr lang="ar-IQ" smtClean="0"/>
              <a:t>28/04/1447</a:t>
            </a:fld>
            <a:endParaRPr lang="ar-IQ"/>
          </a:p>
        </p:txBody>
      </p:sp>
      <p:sp>
        <p:nvSpPr>
          <p:cNvPr id="22" name="عنصر نائب لرقم الشريحة 21"/>
          <p:cNvSpPr>
            <a:spLocks noGrp="1"/>
          </p:cNvSpPr>
          <p:nvPr>
            <p:ph type="sldNum" sz="quarter" idx="15"/>
          </p:nvPr>
        </p:nvSpPr>
        <p:spPr/>
        <p:txBody>
          <a:bodyPr rtlCol="0"/>
          <a:lstStyle/>
          <a:p>
            <a:fld id="{FCC64178-5167-442A-BCDC-A025F98A2D0B}" type="slidenum">
              <a:rPr lang="ar-IQ" smtClean="0"/>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4C6A6A3A-4CD3-4BD5-B288-7A85920079D6}" type="datetimeFigureOut">
              <a:rPr lang="ar-IQ" smtClean="0"/>
              <a:t>28/04/1447</a:t>
            </a:fld>
            <a:endParaRPr lang="ar-IQ"/>
          </a:p>
        </p:txBody>
      </p:sp>
      <p:sp>
        <p:nvSpPr>
          <p:cNvPr id="18" name="عنصر نائب لرقم الشريحة 17"/>
          <p:cNvSpPr>
            <a:spLocks noGrp="1"/>
          </p:cNvSpPr>
          <p:nvPr>
            <p:ph type="sldNum" sz="quarter" idx="11"/>
          </p:nvPr>
        </p:nvSpPr>
        <p:spPr/>
        <p:txBody>
          <a:bodyPr rtlCol="0"/>
          <a:lstStyle/>
          <a:p>
            <a:fld id="{FCC64178-5167-442A-BCDC-A025F98A2D0B}" type="slidenum">
              <a:rPr lang="ar-IQ" smtClean="0"/>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6A6A3A-4CD3-4BD5-B288-7A85920079D6}" type="datetimeFigureOut">
              <a:rPr lang="ar-IQ" smtClean="0"/>
              <a:t>28/04/1447</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CC64178-5167-442A-BCDC-A025F98A2D0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ai-image/ai-generated-lion_52747894.ht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llpaperaccess.com/rainy-season-hd"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nfoupdate.org/winter-images-for-desktop-background/"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heimportantsite.com/10-reasons-why-water-management-is-important/"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ythologyworldwide.com/dragons-in-history-the-animals-that-inspired-legend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premium-ai-image/closeup-sleek-aircraft-design-aerodynamics-created-with-generative-ai_57306484.htm"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all.alphacoders.com/by_sub_category.php?id=205744"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penaccesspub.org/veterinary-healthcare/article/2142"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inspiredpencil.com/pictures-2023/veterinary-medicine"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edium.com/@hmasood3288/the-secret-lives-of-cats-10-fascinating-facts-you-probably-didnt-know-9b57e60a5b89"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cute-domestic-cat-staring-camera-generative-ai_41073060.htm"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photos/calves-cows-animals-livestock-6236904/"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vecteezy.com/photo/23821645-two-beautiful-birds-above-the-flowers-generative-ai"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eurosciencenews.com/coffee-readiness-caffeine-23543/"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z-animals.com/animals/horse/"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tylecaster.com/lists/zodiac-signs-horses/"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allpaperaccess.com/flowers-nature"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dqwalls.com/spring-season-flowers-wallpaper"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0ZNzxuV9s"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on lying down in the sun">
            <a:extLst>
              <a:ext uri="{FF2B5EF4-FFF2-40B4-BE49-F238E27FC236}">
                <a16:creationId xmlns:a16="http://schemas.microsoft.com/office/drawing/2014/main" id="{C63C2E2A-1E6E-5F81-3D49-B2DE16202F0C}"/>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عنوان 1"/>
          <p:cNvSpPr>
            <a:spLocks noGrp="1"/>
          </p:cNvSpPr>
          <p:nvPr>
            <p:ph type="ctrTitle"/>
          </p:nvPr>
        </p:nvSpPr>
        <p:spPr>
          <a:xfrm>
            <a:off x="683568" y="1484784"/>
            <a:ext cx="7772400" cy="1971650"/>
          </a:xfrm>
        </p:spPr>
        <p:txBody>
          <a:bodyPr>
            <a:normAutofit fontScale="90000"/>
          </a:bodyPr>
          <a:lstStyle/>
          <a:p>
            <a:pPr algn="ctr" rtl="0">
              <a:lnSpc>
                <a:spcPct val="150000"/>
              </a:lnSpc>
              <a:spcAft>
                <a:spcPts val="600"/>
              </a:spcAft>
            </a:pPr>
            <a:br>
              <a:rPr lang="en-US" b="1" dirty="0">
                <a:effectLst/>
                <a:latin typeface="Times New Roman"/>
                <a:ea typeface="Calibri"/>
                <a:cs typeface="Arial"/>
              </a:rPr>
            </a:br>
            <a:br>
              <a:rPr lang="en-US" b="1" dirty="0">
                <a:effectLst/>
                <a:latin typeface="Times New Roman"/>
                <a:ea typeface="Calibri"/>
                <a:cs typeface="Arial"/>
              </a:rPr>
            </a:br>
            <a:br>
              <a:rPr lang="en-US" dirty="0">
                <a:latin typeface="Times New Roman"/>
                <a:ea typeface="Calibri"/>
                <a:cs typeface="Arial"/>
              </a:rPr>
            </a:br>
            <a:br>
              <a:rPr lang="en-US" dirty="0">
                <a:latin typeface="Times New Roman"/>
                <a:ea typeface="Calibri"/>
                <a:cs typeface="Arial"/>
              </a:rPr>
            </a:br>
            <a:br>
              <a:rPr lang="en-US" dirty="0">
                <a:latin typeface="Times New Roman"/>
                <a:ea typeface="Calibri"/>
                <a:cs typeface="Arial"/>
              </a:rPr>
            </a:br>
            <a:br>
              <a:rPr lang="en-US" dirty="0">
                <a:latin typeface="Times New Roman"/>
                <a:ea typeface="Calibri"/>
                <a:cs typeface="Arial"/>
              </a:rPr>
            </a:br>
            <a:br>
              <a:rPr lang="en-US" dirty="0">
                <a:latin typeface="Times New Roman"/>
                <a:ea typeface="Calibri"/>
                <a:cs typeface="Arial"/>
              </a:rPr>
            </a:br>
            <a:r>
              <a:rPr lang="en-US" sz="4400" b="1" dirty="0">
                <a:effectLst/>
                <a:latin typeface="Times New Roman"/>
                <a:ea typeface="Calibri"/>
                <a:cs typeface="Arial"/>
              </a:rPr>
              <a:t>Diseases of the Pharynx and Esophagus</a:t>
            </a:r>
            <a:endParaRPr lang="ar-IQ" sz="4400" dirty="0"/>
          </a:p>
        </p:txBody>
      </p:sp>
      <p:sp>
        <p:nvSpPr>
          <p:cNvPr id="3" name="عنوان فرعي 2"/>
          <p:cNvSpPr>
            <a:spLocks noGrp="1"/>
          </p:cNvSpPr>
          <p:nvPr>
            <p:ph type="subTitle" idx="1"/>
          </p:nvPr>
        </p:nvSpPr>
        <p:spPr/>
        <p:txBody>
          <a:bodyPr>
            <a:normAutofit/>
          </a:bodyPr>
          <a:lstStyle/>
          <a:p>
            <a:pPr rtl="0"/>
            <a:r>
              <a:rPr lang="en-US" sz="2400" dirty="0">
                <a:solidFill>
                  <a:schemeClr val="tx1"/>
                </a:solidFill>
                <a:latin typeface="Times New Roman" panose="02020603050405020304" pitchFamily="18" charset="0"/>
                <a:cs typeface="Times New Roman" panose="02020603050405020304" pitchFamily="18" charset="0"/>
              </a:rPr>
              <a:t>By </a:t>
            </a:r>
          </a:p>
          <a:p>
            <a:pPr rtl="0"/>
            <a:r>
              <a:rPr lang="en-US" sz="2400" dirty="0">
                <a:solidFill>
                  <a:schemeClr val="tx1"/>
                </a:solidFill>
                <a:latin typeface="Times New Roman" panose="02020603050405020304" pitchFamily="18" charset="0"/>
                <a:cs typeface="Times New Roman" panose="02020603050405020304" pitchFamily="18" charset="0"/>
              </a:rPr>
              <a:t>Dr. Hussein </a:t>
            </a:r>
            <a:r>
              <a:rPr lang="en-US" sz="2400" dirty="0" err="1">
                <a:solidFill>
                  <a:schemeClr val="tx1"/>
                </a:solidFill>
                <a:latin typeface="Times New Roman" panose="02020603050405020304" pitchFamily="18" charset="0"/>
                <a:cs typeface="Times New Roman" panose="02020603050405020304" pitchFamily="18" charset="0"/>
              </a:rPr>
              <a:t>AlNaji</a:t>
            </a:r>
            <a:r>
              <a:rPr lang="en-US" sz="2400" dirty="0">
                <a:solidFill>
                  <a:schemeClr val="tx1"/>
                </a:solidFill>
                <a:latin typeface="Times New Roman" panose="02020603050405020304" pitchFamily="18" charset="0"/>
                <a:cs typeface="Times New Roman" panose="02020603050405020304" pitchFamily="18" charset="0"/>
              </a:rPr>
              <a:t> </a:t>
            </a:r>
            <a:endParaRPr lang="ar-IQ"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610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ainy day in the rain">
            <a:extLst>
              <a:ext uri="{FF2B5EF4-FFF2-40B4-BE49-F238E27FC236}">
                <a16:creationId xmlns:a16="http://schemas.microsoft.com/office/drawing/2014/main" id="{C971B99D-77EC-18BD-D98E-81BA1C06E4B6}"/>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07504" y="1052736"/>
            <a:ext cx="8712968" cy="232608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TREATMENT</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primary disease must be treated, usually</a:t>
            </a:r>
            <a:r>
              <a:rPr lang="en-US" sz="2400" b="1" dirty="0">
                <a:effectLst/>
                <a:latin typeface="Times New Roman"/>
                <a:ea typeface="Calibri"/>
                <a:cs typeface="Arial"/>
              </a:rPr>
              <a:t> </a:t>
            </a:r>
            <a:r>
              <a:rPr lang="en-US" sz="2400" dirty="0">
                <a:effectLst/>
                <a:latin typeface="Times New Roman"/>
                <a:ea typeface="Calibri"/>
                <a:cs typeface="Arial"/>
              </a:rPr>
              <a:t>parenterally, by the use of antimicrobials.</a:t>
            </a:r>
            <a:r>
              <a:rPr lang="en-US" sz="2400" b="1" dirty="0">
                <a:effectLst/>
                <a:latin typeface="Times New Roman"/>
                <a:ea typeface="Calibri"/>
                <a:cs typeface="Arial"/>
              </a:rPr>
              <a:t> </a:t>
            </a:r>
            <a:r>
              <a:rPr lang="en-US" sz="2400" dirty="0">
                <a:effectLst/>
                <a:latin typeface="Times New Roman"/>
                <a:ea typeface="Calibri"/>
                <a:cs typeface="Arial"/>
              </a:rPr>
              <a:t>Pharyngeal </a:t>
            </a:r>
            <a:r>
              <a:rPr lang="en-US" sz="2400" dirty="0" err="1">
                <a:effectLst/>
                <a:latin typeface="Times New Roman"/>
                <a:ea typeface="Calibri"/>
                <a:cs typeface="Arial"/>
              </a:rPr>
              <a:t>phlegmon</a:t>
            </a:r>
            <a:r>
              <a:rPr lang="en-US" sz="2400" dirty="0">
                <a:effectLst/>
                <a:latin typeface="Times New Roman"/>
                <a:ea typeface="Calibri"/>
                <a:cs typeface="Arial"/>
              </a:rPr>
              <a:t> in cattle is frequently</a:t>
            </a:r>
            <a:r>
              <a:rPr lang="en-US" sz="2400" b="1" dirty="0">
                <a:effectLst/>
                <a:latin typeface="Times New Roman"/>
                <a:ea typeface="Calibri"/>
                <a:cs typeface="Arial"/>
              </a:rPr>
              <a:t> </a:t>
            </a:r>
            <a:r>
              <a:rPr lang="en-US" sz="2400" dirty="0">
                <a:effectLst/>
                <a:latin typeface="Times New Roman"/>
                <a:ea typeface="Calibri"/>
                <a:cs typeface="Arial"/>
              </a:rPr>
              <a:t>fatal and early, intensive antimicrobial treatment</a:t>
            </a:r>
            <a:r>
              <a:rPr lang="en-US" sz="2400" b="1" dirty="0">
                <a:effectLst/>
                <a:latin typeface="Times New Roman"/>
                <a:ea typeface="Calibri"/>
                <a:cs typeface="Arial"/>
              </a:rPr>
              <a:t> </a:t>
            </a:r>
            <a:r>
              <a:rPr lang="en-US" sz="2400" dirty="0">
                <a:effectLst/>
                <a:latin typeface="Times New Roman"/>
                <a:ea typeface="Calibri"/>
                <a:cs typeface="Arial"/>
              </a:rPr>
              <a:t>is indicated.</a:t>
            </a:r>
            <a:endParaRPr lang="en-US" sz="2400" dirty="0">
              <a:ea typeface="Calibri"/>
              <a:cs typeface="Arial"/>
            </a:endParaRPr>
          </a:p>
        </p:txBody>
      </p:sp>
    </p:spTree>
    <p:extLst>
      <p:ext uri="{BB962C8B-B14F-4D97-AF65-F5344CB8AC3E}">
        <p14:creationId xmlns:p14="http://schemas.microsoft.com/office/powerpoint/2010/main" val="21441490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ver with snow and trees">
            <a:extLst>
              <a:ext uri="{FF2B5EF4-FFF2-40B4-BE49-F238E27FC236}">
                <a16:creationId xmlns:a16="http://schemas.microsoft.com/office/drawing/2014/main" id="{7F314134-DDE1-3512-500D-1F2A0B742EB3}"/>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23528" y="489734"/>
            <a:ext cx="8568952" cy="5403852"/>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PHARYNGEAL OBSTRUCTION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Obstruction of the pharynx is accompanied by </a:t>
            </a:r>
            <a:r>
              <a:rPr lang="en-US" sz="2400" dirty="0" err="1">
                <a:effectLst/>
                <a:latin typeface="Times New Roman"/>
                <a:ea typeface="Calibri"/>
                <a:cs typeface="Arial"/>
              </a:rPr>
              <a:t>stertorous</a:t>
            </a:r>
            <a:r>
              <a:rPr lang="en-US" sz="2400" dirty="0">
                <a:effectLst/>
                <a:latin typeface="Times New Roman"/>
                <a:ea typeface="Calibri"/>
                <a:cs typeface="Arial"/>
              </a:rPr>
              <a:t> respiration, coughing, and difficult swallowing.</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ETIOLOGY</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Foreign bodies or tissue swellings are the usual causes.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b="1" dirty="0">
                <a:effectLst/>
                <a:latin typeface="Times New Roman"/>
                <a:ea typeface="Calibri"/>
                <a:cs typeface="Arial"/>
              </a:rPr>
              <a:t>Foreign Bodies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Foreign bodies include bones, corn cobs, and pieces of wire. Although horses are considered discriminating eaters in comparison to cattle, they will occasionally pick up pieces of metal while eating.</a:t>
            </a:r>
            <a:endParaRPr lang="en-US" sz="2400" dirty="0">
              <a:ea typeface="Calibri"/>
              <a:cs typeface="Arial"/>
            </a:endParaRPr>
          </a:p>
        </p:txBody>
      </p:sp>
    </p:spTree>
    <p:extLst>
      <p:ext uri="{BB962C8B-B14F-4D97-AF65-F5344CB8AC3E}">
        <p14:creationId xmlns:p14="http://schemas.microsoft.com/office/powerpoint/2010/main" val="1351631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water splashing&#10;&#10;AI-generated content may be incorrect.">
            <a:extLst>
              <a:ext uri="{FF2B5EF4-FFF2-40B4-BE49-F238E27FC236}">
                <a16:creationId xmlns:a16="http://schemas.microsoft.com/office/drawing/2014/main" id="{29F90F92-9605-80DD-4345-F67DAB305F2E}"/>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71400"/>
            <a:ext cx="9144000" cy="7029400"/>
          </a:xfrm>
          <a:prstGeom prst="rect">
            <a:avLst/>
          </a:prstGeom>
        </p:spPr>
      </p:pic>
      <p:sp>
        <p:nvSpPr>
          <p:cNvPr id="2" name="مستطيل 1"/>
          <p:cNvSpPr/>
          <p:nvPr/>
        </p:nvSpPr>
        <p:spPr>
          <a:xfrm>
            <a:off x="362857" y="873448"/>
            <a:ext cx="8496944" cy="4141968"/>
          </a:xfrm>
          <a:prstGeom prst="rect">
            <a:avLst/>
          </a:prstGeom>
        </p:spPr>
        <p:txBody>
          <a:bodyPr wrap="square">
            <a:spAutoFit/>
          </a:bodyPr>
          <a:lstStyle/>
          <a:p>
            <a:pPr marL="342900" lvl="0" indent="-342900" algn="just" rtl="0">
              <a:lnSpc>
                <a:spcPct val="150000"/>
              </a:lnSpc>
              <a:spcAft>
                <a:spcPts val="600"/>
              </a:spcAft>
              <a:buFont typeface="+mj-lt"/>
              <a:buAutoNum type="alphaLcPeriod"/>
            </a:pPr>
            <a:r>
              <a:rPr lang="en-US" sz="2400" b="1" dirty="0">
                <a:effectLst/>
                <a:latin typeface="Times New Roman"/>
                <a:ea typeface="Calibri"/>
                <a:cs typeface="Arial"/>
              </a:rPr>
              <a:t>Tissue Swellings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b="1" dirty="0">
                <a:effectLst/>
                <a:latin typeface="Times New Roman"/>
                <a:ea typeface="Calibri"/>
                <a:cs typeface="Arial"/>
              </a:rPr>
              <a:t>Cattle</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 Retropharyngeal lymphadenopathy or abscess caused by tuberculosis, </a:t>
            </a:r>
            <a:r>
              <a:rPr lang="en-US" sz="2400" dirty="0" err="1">
                <a:effectLst/>
                <a:latin typeface="Times New Roman"/>
                <a:ea typeface="Calibri"/>
                <a:cs typeface="Arial"/>
              </a:rPr>
              <a:t>actinobacillosis</a:t>
            </a:r>
            <a:r>
              <a:rPr lang="en-US" sz="2400" dirty="0">
                <a:effectLst/>
                <a:latin typeface="Times New Roman"/>
                <a:ea typeface="Calibri"/>
                <a:cs typeface="Arial"/>
              </a:rPr>
              <a:t>, or bovine viral leucosis</a:t>
            </a:r>
            <a:r>
              <a:rPr lang="en-US" sz="2400" b="1"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Fibrous or mucoid polyps are usually pedunculated because of traction during swallowing and can cause intermittent obstruction of air and food intake.</a:t>
            </a:r>
            <a:endParaRPr lang="en-US" sz="2400" dirty="0">
              <a:ea typeface="Calibri"/>
              <a:cs typeface="Arial"/>
            </a:endParaRPr>
          </a:p>
        </p:txBody>
      </p:sp>
    </p:spTree>
    <p:extLst>
      <p:ext uri="{BB962C8B-B14F-4D97-AF65-F5344CB8AC3E}">
        <p14:creationId xmlns:p14="http://schemas.microsoft.com/office/powerpoint/2010/main" val="67816325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gon with wings and a sunset">
            <a:extLst>
              <a:ext uri="{FF2B5EF4-FFF2-40B4-BE49-F238E27FC236}">
                <a16:creationId xmlns:a16="http://schemas.microsoft.com/office/drawing/2014/main" id="{C62ACFB5-4FB6-3464-C964-3803BC2AEBD1}"/>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95536" y="764704"/>
            <a:ext cx="8424936" cy="4849854"/>
          </a:xfrm>
          <a:prstGeom prst="rect">
            <a:avLst/>
          </a:prstGeom>
        </p:spPr>
        <p:txBody>
          <a:bodyPr wrap="square">
            <a:spAutoFit/>
          </a:bodyPr>
          <a:lstStyle/>
          <a:p>
            <a:pPr lvl="0" algn="just" rtl="0">
              <a:lnSpc>
                <a:spcPct val="150000"/>
              </a:lnSpc>
              <a:spcAft>
                <a:spcPts val="600"/>
              </a:spcAft>
            </a:pPr>
            <a:r>
              <a:rPr lang="en-US" sz="2400" b="1" dirty="0">
                <a:effectLst/>
                <a:latin typeface="Times New Roman"/>
                <a:ea typeface="Calibri"/>
                <a:cs typeface="Arial"/>
              </a:rPr>
              <a:t>2. Horses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Retropharyngeal lymph node hyperplasia and lymphoid granulomas as part of pharyngeal lymphoid hyperplasia.</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 Retropharyngeal abscess and cellulitis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Retropharyngeal lymphadenitis caused by strangles.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Pharyngeal cysts in the </a:t>
            </a:r>
            <a:r>
              <a:rPr lang="en-US" sz="2400" dirty="0" err="1">
                <a:effectLst/>
                <a:latin typeface="Times New Roman"/>
                <a:ea typeface="Calibri"/>
                <a:cs typeface="Arial"/>
              </a:rPr>
              <a:t>subepiglottic</a:t>
            </a:r>
            <a:r>
              <a:rPr lang="en-US" sz="2400" dirty="0">
                <a:effectLst/>
                <a:latin typeface="Times New Roman"/>
                <a:ea typeface="Calibri"/>
                <a:cs typeface="Arial"/>
              </a:rPr>
              <a:t> area of the pharynx, probably of </a:t>
            </a:r>
            <a:r>
              <a:rPr lang="en-US" sz="2400" dirty="0" err="1">
                <a:effectLst/>
                <a:latin typeface="Times New Roman"/>
                <a:ea typeface="Calibri"/>
                <a:cs typeface="Arial"/>
              </a:rPr>
              <a:t>thyroglossal</a:t>
            </a:r>
            <a:r>
              <a:rPr lang="en-US" sz="2400" dirty="0">
                <a:effectLst/>
                <a:latin typeface="Times New Roman"/>
                <a:ea typeface="Calibri"/>
                <a:cs typeface="Arial"/>
              </a:rPr>
              <a:t> duct origin, and fibroma. </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Dermoid cysts and </a:t>
            </a:r>
            <a:r>
              <a:rPr lang="en-US" sz="2400" dirty="0" err="1">
                <a:effectLst/>
                <a:latin typeface="Times New Roman"/>
                <a:ea typeface="Calibri"/>
                <a:cs typeface="Arial"/>
              </a:rPr>
              <a:t>goitrous</a:t>
            </a:r>
            <a:r>
              <a:rPr lang="en-US" sz="2400" dirty="0">
                <a:effectLst/>
                <a:latin typeface="Times New Roman"/>
                <a:ea typeface="Calibri"/>
                <a:cs typeface="Arial"/>
              </a:rPr>
              <a:t> thyroids.</a:t>
            </a:r>
            <a:endParaRPr lang="en-US" sz="2400" dirty="0">
              <a:ea typeface="Calibri"/>
              <a:cs typeface="Arial"/>
            </a:endParaRPr>
          </a:p>
        </p:txBody>
      </p:sp>
    </p:spTree>
    <p:extLst>
      <p:ext uri="{BB962C8B-B14F-4D97-AF65-F5344CB8AC3E}">
        <p14:creationId xmlns:p14="http://schemas.microsoft.com/office/powerpoint/2010/main" val="5560899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lane flying in the sky">
            <a:extLst>
              <a:ext uri="{FF2B5EF4-FFF2-40B4-BE49-F238E27FC236}">
                <a16:creationId xmlns:a16="http://schemas.microsoft.com/office/drawing/2014/main" id="{5147A05F-8126-EE80-3C84-6D7F69BBC54C}"/>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
        <p:nvSpPr>
          <p:cNvPr id="2" name="مستطيل 1"/>
          <p:cNvSpPr/>
          <p:nvPr/>
        </p:nvSpPr>
        <p:spPr>
          <a:xfrm>
            <a:off x="323528" y="489734"/>
            <a:ext cx="8568952" cy="5957849"/>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Reduction in caliber of the pharyngeal lumen interferes with swallowing and respiration.</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There is difficulty in swallowing and animals can be hungry enough to eat but, when they attempt to swallow, cannot do so and the food is coughed up through the mouth.</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Drinking is usually managed successfully.</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An obvious sign is a snoring inspiration, often loud enough to be heard some yards away. </a:t>
            </a:r>
            <a:endParaRPr lang="en-US" sz="2400" dirty="0">
              <a:ea typeface="Calibri"/>
              <a:cs typeface="Arial"/>
            </a:endParaRPr>
          </a:p>
        </p:txBody>
      </p:sp>
    </p:spTree>
    <p:extLst>
      <p:ext uri="{BB962C8B-B14F-4D97-AF65-F5344CB8AC3E}">
        <p14:creationId xmlns:p14="http://schemas.microsoft.com/office/powerpoint/2010/main" val="357843463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ornado in the sky">
            <a:extLst>
              <a:ext uri="{FF2B5EF4-FFF2-40B4-BE49-F238E27FC236}">
                <a16:creationId xmlns:a16="http://schemas.microsoft.com/office/drawing/2014/main" id="{DD35CF0C-E8D5-61D7-2EBA-E5590D3FDF9A}"/>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23528" y="908720"/>
            <a:ext cx="8640960" cy="4124206"/>
          </a:xfrm>
          <a:prstGeom prst="rect">
            <a:avLst/>
          </a:prstGeom>
        </p:spPr>
        <p:txBody>
          <a:bodyPr wrap="square">
            <a:spAutoFit/>
          </a:bodyPr>
          <a:lstStyle/>
          <a:p>
            <a:pPr lvl="0" algn="just" rtl="0">
              <a:lnSpc>
                <a:spcPct val="150000"/>
              </a:lnSpc>
              <a:spcAft>
                <a:spcPts val="600"/>
              </a:spcAft>
            </a:pPr>
            <a:r>
              <a:rPr lang="en-US" dirty="0">
                <a:effectLst/>
                <a:latin typeface="Times New Roman"/>
                <a:ea typeface="Calibri"/>
                <a:cs typeface="Arial"/>
              </a:rPr>
              <a:t>4. </a:t>
            </a:r>
            <a:r>
              <a:rPr lang="en-US" sz="2400" dirty="0">
                <a:effectLst/>
                <a:latin typeface="Times New Roman"/>
                <a:ea typeface="Calibri"/>
                <a:cs typeface="Arial"/>
              </a:rPr>
              <a:t>Auscultation over the pharynx reveals loud inspiratory </a:t>
            </a:r>
            <a:r>
              <a:rPr lang="en-US" sz="2400" dirty="0" err="1">
                <a:effectLst/>
                <a:latin typeface="Times New Roman"/>
                <a:ea typeface="Calibri"/>
                <a:cs typeface="Arial"/>
              </a:rPr>
              <a:t>stertor</a:t>
            </a:r>
            <a:r>
              <a:rPr lang="en-US" sz="2400" dirty="0">
                <a:effectLst/>
                <a:latin typeface="Times New Roman"/>
                <a:ea typeface="Calibri"/>
                <a:cs typeface="Arial"/>
              </a:rPr>
              <a:t>.</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Manual examination of the pharynx can reveal the nature of the lesion. </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6. In horses with metallic foreign bodies in the oral cavity or pharynx, the clinical findings include purulent nasal discharge, dysphagia, halitosis, changes in phonation, laceration of the tongue and </a:t>
            </a:r>
            <a:r>
              <a:rPr lang="en-US" sz="2400" dirty="0" err="1">
                <a:effectLst/>
                <a:latin typeface="Times New Roman"/>
                <a:ea typeface="Calibri"/>
                <a:cs typeface="Arial"/>
              </a:rPr>
              <a:t>stertorous</a:t>
            </a:r>
            <a:r>
              <a:rPr lang="en-US" sz="2400" dirty="0">
                <a:effectLst/>
                <a:latin typeface="Times New Roman"/>
                <a:ea typeface="Calibri"/>
                <a:cs typeface="Arial"/>
              </a:rPr>
              <a:t> breathing. </a:t>
            </a:r>
            <a:endParaRPr lang="en-US" sz="2400" dirty="0">
              <a:ea typeface="Calibri"/>
              <a:cs typeface="Arial"/>
            </a:endParaRPr>
          </a:p>
        </p:txBody>
      </p:sp>
    </p:spTree>
    <p:extLst>
      <p:ext uri="{BB962C8B-B14F-4D97-AF65-F5344CB8AC3E}">
        <p14:creationId xmlns:p14="http://schemas.microsoft.com/office/powerpoint/2010/main" val="91032409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89734"/>
            <a:ext cx="8568952" cy="5957849"/>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PATHOLOGY</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 tuberculin test might be advisable in bovine cases in areas where bovine tuberculosis is endemic.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Nasal swabs can </a:t>
            </a:r>
            <a:r>
              <a:rPr lang="en-US" sz="2400" dirty="0" err="1">
                <a:effectLst/>
                <a:latin typeface="Times New Roman"/>
                <a:ea typeface="Calibri"/>
                <a:cs typeface="Arial"/>
              </a:rPr>
              <a:t>contain</a:t>
            </a:r>
            <a:r>
              <a:rPr lang="en-US" sz="2400" i="1" dirty="0" err="1">
                <a:effectLst/>
                <a:latin typeface="Times New Roman"/>
                <a:ea typeface="Calibri"/>
                <a:cs typeface="Arial"/>
              </a:rPr>
              <a:t>S</a:t>
            </a:r>
            <a:r>
              <a:rPr lang="en-US" sz="2400" i="1" dirty="0">
                <a:effectLst/>
                <a:latin typeface="Times New Roman"/>
                <a:ea typeface="Calibri"/>
                <a:cs typeface="Arial"/>
              </a:rPr>
              <a:t>. </a:t>
            </a:r>
            <a:r>
              <a:rPr lang="en-US" sz="2400" i="1" dirty="0" err="1">
                <a:effectLst/>
                <a:latin typeface="Times New Roman"/>
                <a:ea typeface="Calibri"/>
                <a:cs typeface="Arial"/>
              </a:rPr>
              <a:t>equi</a:t>
            </a:r>
            <a:r>
              <a:rPr lang="en-US" sz="2400" i="1" dirty="0">
                <a:effectLst/>
                <a:latin typeface="Times New Roman"/>
                <a:ea typeface="Calibri"/>
                <a:cs typeface="Arial"/>
              </a:rPr>
              <a:t> </a:t>
            </a:r>
            <a:r>
              <a:rPr lang="en-US" sz="2400" dirty="0">
                <a:effectLst/>
                <a:latin typeface="Times New Roman"/>
                <a:ea typeface="Calibri"/>
                <a:cs typeface="Arial"/>
              </a:rPr>
              <a:t>when there is streptococcal lymphadenitis in horses.</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DIFFERENTIAL DIAGNOSIS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Signs of the primary disease can aid in the diagnosis in tuberculosis, </a:t>
            </a:r>
            <a:r>
              <a:rPr lang="en-US" sz="2400" dirty="0" err="1">
                <a:effectLst/>
                <a:latin typeface="Times New Roman"/>
                <a:ea typeface="Calibri"/>
                <a:cs typeface="Arial"/>
              </a:rPr>
              <a:t>actinobacillosis</a:t>
            </a:r>
            <a:r>
              <a:rPr lang="en-US" sz="2400" dirty="0">
                <a:effectLst/>
                <a:latin typeface="Times New Roman"/>
                <a:ea typeface="Calibri"/>
                <a:cs typeface="Arial"/>
              </a:rPr>
              <a:t>, and strangles.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Pharyngitis is accompanied by severe pain, systemic signs are common, and there is usually </a:t>
            </a:r>
            <a:r>
              <a:rPr lang="en-US" sz="2400" dirty="0" err="1">
                <a:effectLst/>
                <a:latin typeface="Times New Roman"/>
                <a:ea typeface="Calibri"/>
                <a:cs typeface="Arial"/>
              </a:rPr>
              <a:t>stertor</a:t>
            </a:r>
            <a:r>
              <a:rPr lang="en-US" sz="2400" dirty="0">
                <a:effectLst/>
                <a:latin typeface="Times New Roman"/>
                <a:ea typeface="Calibri"/>
                <a:cs typeface="Arial"/>
              </a:rPr>
              <a:t>.</a:t>
            </a:r>
            <a:endParaRPr lang="en-US" sz="2400" dirty="0">
              <a:ea typeface="Calibri"/>
              <a:cs typeface="Arial"/>
            </a:endParaRPr>
          </a:p>
        </p:txBody>
      </p:sp>
      <p:pic>
        <p:nvPicPr>
          <p:cNvPr id="4" name="Picture 3" descr="A dog being examined by a doctor">
            <a:extLst>
              <a:ext uri="{FF2B5EF4-FFF2-40B4-BE49-F238E27FC236}">
                <a16:creationId xmlns:a16="http://schemas.microsoft.com/office/drawing/2014/main" id="{CE9A6FC6-3B9C-C501-273E-CCD5B2EF5599}"/>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504" y="0"/>
            <a:ext cx="9036496" cy="6858000"/>
          </a:xfrm>
          <a:prstGeom prst="rect">
            <a:avLst/>
          </a:prstGeom>
        </p:spPr>
      </p:pic>
      <p:sp>
        <p:nvSpPr>
          <p:cNvPr id="5" name="TextBox 4">
            <a:extLst>
              <a:ext uri="{FF2B5EF4-FFF2-40B4-BE49-F238E27FC236}">
                <a16:creationId xmlns:a16="http://schemas.microsoft.com/office/drawing/2014/main" id="{C0F5419E-8E18-8DBE-B539-B3B0B220223D}"/>
              </a:ext>
            </a:extLst>
          </p:cNvPr>
          <p:cNvSpPr txBox="1"/>
          <p:nvPr/>
        </p:nvSpPr>
        <p:spPr>
          <a:xfrm>
            <a:off x="107504" y="4467225"/>
            <a:ext cx="9036496" cy="230832"/>
          </a:xfrm>
          <a:prstGeom prst="rect">
            <a:avLst/>
          </a:prstGeom>
          <a:noFill/>
        </p:spPr>
        <p:txBody>
          <a:bodyPr wrap="square" rtlCol="0">
            <a:spAutoFit/>
          </a:bodyPr>
          <a:lstStyle/>
          <a:p>
            <a:r>
              <a:rPr lang="en-US" sz="900">
                <a:hlinkClick r:id="rId3" tooltip="https://openaccesspub.org/veterinary-healthcare/article/2142"/>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360434941"/>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wearing scrubs and stethoscopes holding a cat">
            <a:extLst>
              <a:ext uri="{FF2B5EF4-FFF2-40B4-BE49-F238E27FC236}">
                <a16:creationId xmlns:a16="http://schemas.microsoft.com/office/drawing/2014/main" id="{A87D890C-E780-9055-EB95-7485926D8A0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13376"/>
          </a:xfrm>
          <a:prstGeom prst="rect">
            <a:avLst/>
          </a:prstGeom>
        </p:spPr>
      </p:pic>
      <p:sp>
        <p:nvSpPr>
          <p:cNvPr id="2" name="مستطيل 1"/>
          <p:cNvSpPr/>
          <p:nvPr/>
        </p:nvSpPr>
        <p:spPr>
          <a:xfrm>
            <a:off x="179512" y="228124"/>
            <a:ext cx="8712968" cy="5650073"/>
          </a:xfrm>
          <a:prstGeom prst="rect">
            <a:avLst/>
          </a:prstGeom>
        </p:spPr>
        <p:txBody>
          <a:bodyPr wrap="square">
            <a:spAutoFit/>
          </a:bodyPr>
          <a:lstStyle/>
          <a:p>
            <a:pPr lvl="0" algn="just" rtl="0">
              <a:lnSpc>
                <a:spcPct val="150000"/>
              </a:lnSpc>
              <a:spcAft>
                <a:spcPts val="600"/>
              </a:spcAft>
            </a:pPr>
            <a:r>
              <a:rPr lang="en-US" dirty="0">
                <a:latin typeface="Times New Roman"/>
                <a:ea typeface="Calibri"/>
                <a:cs typeface="Arial"/>
              </a:rPr>
              <a:t>4. </a:t>
            </a:r>
            <a:r>
              <a:rPr lang="en-US" sz="2400" dirty="0">
                <a:effectLst/>
                <a:latin typeface="Times New Roman"/>
                <a:ea typeface="Calibri"/>
                <a:cs typeface="Arial"/>
              </a:rPr>
              <a:t>It is of particular importance to differentiate between </a:t>
            </a:r>
            <a:r>
              <a:rPr lang="en-US" sz="2400" b="1" i="1" dirty="0">
                <a:effectLst/>
                <a:latin typeface="Times New Roman"/>
                <a:ea typeface="Calibri"/>
                <a:cs typeface="Arial"/>
              </a:rPr>
              <a:t>obstruction and pharyngeal paralysis</a:t>
            </a:r>
            <a:r>
              <a:rPr lang="en-US" sz="2400" dirty="0">
                <a:effectLst/>
                <a:latin typeface="Times New Roman"/>
                <a:ea typeface="Calibri"/>
                <a:cs typeface="Arial"/>
              </a:rPr>
              <a:t> when rabies occurs in the area. </a:t>
            </a:r>
            <a:r>
              <a:rPr lang="en-US" sz="2400" b="1" i="1" dirty="0">
                <a:effectLst/>
                <a:latin typeface="Times New Roman"/>
                <a:ea typeface="Calibri"/>
                <a:cs typeface="Arial"/>
              </a:rPr>
              <a:t>Esophageal obstruction</a:t>
            </a:r>
            <a:r>
              <a:rPr lang="en-US" sz="2400" dirty="0">
                <a:effectLst/>
                <a:latin typeface="Times New Roman"/>
                <a:ea typeface="Calibri"/>
                <a:cs typeface="Arial"/>
              </a:rPr>
              <a:t> is also accompanied by the rejection of ingested food, but there  is no respiratory distress. </a:t>
            </a:r>
            <a:r>
              <a:rPr lang="en-US" sz="2400" b="1" i="1" dirty="0">
                <a:effectLst/>
                <a:latin typeface="Times New Roman"/>
                <a:ea typeface="Calibri"/>
                <a:cs typeface="Arial"/>
              </a:rPr>
              <a:t>Laryngeal stenosis </a:t>
            </a:r>
            <a:r>
              <a:rPr lang="en-US" sz="2400" dirty="0">
                <a:effectLst/>
                <a:latin typeface="Times New Roman"/>
                <a:ea typeface="Calibri"/>
                <a:cs typeface="Arial"/>
              </a:rPr>
              <a:t>can cause a comparable </a:t>
            </a:r>
            <a:r>
              <a:rPr lang="en-US" sz="2400" dirty="0" err="1">
                <a:effectLst/>
                <a:latin typeface="Times New Roman"/>
                <a:ea typeface="Calibri"/>
                <a:cs typeface="Arial"/>
              </a:rPr>
              <a:t>stertor</a:t>
            </a:r>
            <a:r>
              <a:rPr lang="en-US" sz="2400" dirty="0">
                <a:effectLst/>
                <a:latin typeface="Times New Roman"/>
                <a:ea typeface="Calibri"/>
                <a:cs typeface="Arial"/>
              </a:rPr>
              <a:t>, but swallowing is not impeded</a:t>
            </a:r>
            <a:r>
              <a:rPr lang="en-US" sz="2400" b="1" i="1" dirty="0">
                <a:effectLst/>
                <a:latin typeface="Times New Roman"/>
                <a:ea typeface="Calibri"/>
                <a:cs typeface="Arial"/>
              </a:rPr>
              <a:t>. Nasal obstruction</a:t>
            </a:r>
            <a:r>
              <a:rPr lang="en-US" sz="2400" dirty="0">
                <a:effectLst/>
                <a:latin typeface="Times New Roman"/>
                <a:ea typeface="Calibri"/>
                <a:cs typeface="Arial"/>
              </a:rPr>
              <a:t> is manifested by noisy breathing, but the volume of breath from one or both nostrils is reduced and the respiratory noise is more wheezing than snoring.</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Radiography is useful for the identification of metallic foreign bodies.</a:t>
            </a:r>
            <a:endParaRPr lang="en-US" sz="2400" dirty="0">
              <a:ea typeface="Calibri"/>
              <a:cs typeface="Arial"/>
            </a:endParaRPr>
          </a:p>
        </p:txBody>
      </p:sp>
    </p:spTree>
    <p:extLst>
      <p:ext uri="{BB962C8B-B14F-4D97-AF65-F5344CB8AC3E}">
        <p14:creationId xmlns:p14="http://schemas.microsoft.com/office/powerpoint/2010/main" val="2803639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t looking at the camera&#10;&#10;AI-generated content may be incorrect.">
            <a:extLst>
              <a:ext uri="{FF2B5EF4-FFF2-40B4-BE49-F238E27FC236}">
                <a16:creationId xmlns:a16="http://schemas.microsoft.com/office/drawing/2014/main" id="{678D4258-BED7-CD33-C8B9-ADADBAAA8F98}"/>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23528" y="476672"/>
            <a:ext cx="8640960" cy="4772910"/>
          </a:xfrm>
          <a:prstGeom prst="rect">
            <a:avLst/>
          </a:prstGeom>
        </p:spPr>
        <p:txBody>
          <a:bodyPr wrap="square">
            <a:spAutoFit/>
          </a:bodyPr>
          <a:lstStyle/>
          <a:p>
            <a:pPr algn="just" rtl="0">
              <a:lnSpc>
                <a:spcPct val="150000"/>
              </a:lnSpc>
              <a:spcAft>
                <a:spcPts val="600"/>
              </a:spcAft>
            </a:pPr>
            <a:r>
              <a:rPr lang="en-US" sz="2400" dirty="0">
                <a:effectLst/>
                <a:latin typeface="Times New Roman"/>
                <a:ea typeface="Calibri"/>
                <a:cs typeface="Arial"/>
              </a:rPr>
              <a:t> </a:t>
            </a:r>
            <a:r>
              <a:rPr lang="en-US" sz="2400" b="1" dirty="0">
                <a:effectLst/>
                <a:latin typeface="Times New Roman"/>
                <a:ea typeface="Calibri"/>
                <a:cs typeface="Arial"/>
              </a:rPr>
              <a:t>TREATMENT</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Removal of a foreign body can be accomplished through the mouth.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Treatment of </a:t>
            </a:r>
            <a:r>
              <a:rPr lang="en-US" sz="2400" dirty="0" err="1">
                <a:effectLst/>
                <a:latin typeface="Times New Roman"/>
                <a:ea typeface="Calibri"/>
                <a:cs typeface="Arial"/>
              </a:rPr>
              <a:t>actinobacillary</a:t>
            </a:r>
            <a:r>
              <a:rPr lang="en-US" sz="2400" dirty="0">
                <a:effectLst/>
                <a:latin typeface="Times New Roman"/>
                <a:ea typeface="Calibri"/>
                <a:cs typeface="Arial"/>
              </a:rPr>
              <a:t> lymphadenitis with iodides.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Parenteral treatment of strangles abscesses with penicillin can affect a cure.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Surgical treatment has been highly successful in cases caused by medial retropharyngeal abscess.</a:t>
            </a:r>
            <a:endParaRPr lang="en-US" sz="2400" dirty="0">
              <a:ea typeface="Calibri"/>
              <a:cs typeface="Arial"/>
            </a:endParaRPr>
          </a:p>
        </p:txBody>
      </p:sp>
    </p:spTree>
    <p:extLst>
      <p:ext uri="{BB962C8B-B14F-4D97-AF65-F5344CB8AC3E}">
        <p14:creationId xmlns:p14="http://schemas.microsoft.com/office/powerpoint/2010/main" val="162091154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cat with green eyes&#10;&#10;AI-generated content may be incorrect.">
            <a:extLst>
              <a:ext uri="{FF2B5EF4-FFF2-40B4-BE49-F238E27FC236}">
                <a16:creationId xmlns:a16="http://schemas.microsoft.com/office/drawing/2014/main" id="{B080F0A5-607F-9C52-C1E9-59767C655E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504" y="0"/>
            <a:ext cx="9036496" cy="5733256"/>
          </a:xfrm>
          <a:prstGeom prst="rect">
            <a:avLst/>
          </a:prstGeom>
        </p:spPr>
      </p:pic>
      <p:sp>
        <p:nvSpPr>
          <p:cNvPr id="5" name="TextBox 4">
            <a:extLst>
              <a:ext uri="{FF2B5EF4-FFF2-40B4-BE49-F238E27FC236}">
                <a16:creationId xmlns:a16="http://schemas.microsoft.com/office/drawing/2014/main" id="{342C5AAB-60D4-52A8-0798-103D33D1DFC3}"/>
              </a:ext>
            </a:extLst>
          </p:cNvPr>
          <p:cNvSpPr txBox="1"/>
          <p:nvPr/>
        </p:nvSpPr>
        <p:spPr>
          <a:xfrm>
            <a:off x="107504" y="5517232"/>
            <a:ext cx="8568952" cy="1446550"/>
          </a:xfrm>
          <a:prstGeom prst="rect">
            <a:avLst/>
          </a:prstGeom>
          <a:noFill/>
        </p:spPr>
        <p:txBody>
          <a:bodyPr wrap="square">
            <a:spAutoFit/>
          </a:bodyPr>
          <a:lstStyle/>
          <a:p>
            <a:pPr algn="ctr"/>
            <a:r>
              <a:rPr lang="en-US" sz="8800" b="1" dirty="0">
                <a:latin typeface="Times New Roman"/>
                <a:ea typeface="Calibri"/>
                <a:cs typeface="Arial"/>
              </a:rPr>
              <a:t>THANK YOU</a:t>
            </a:r>
            <a:endParaRPr lang="en-US" sz="8800" b="1" dirty="0"/>
          </a:p>
        </p:txBody>
      </p:sp>
    </p:spTree>
    <p:extLst>
      <p:ext uri="{BB962C8B-B14F-4D97-AF65-F5344CB8AC3E}">
        <p14:creationId xmlns:p14="http://schemas.microsoft.com/office/powerpoint/2010/main" val="325307004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712968" cy="538609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PHARYNGITIS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Pharyngitis is inflammation of the pharynx and is characterized clinically by coughing, painful swallowing, and a variable appetite.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Regurgitation through the nostrils and drooling of saliva may occur in severe cases. </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ETIOLOGY</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Pharyngitis in farm animals is usually traumatic. Infectious pharyngitis is often part of a syndrome with other more obvious signs.</a:t>
            </a:r>
            <a:endParaRPr lang="en-US" sz="2400" dirty="0">
              <a:ea typeface="Calibri"/>
              <a:cs typeface="Arial"/>
            </a:endParaRPr>
          </a:p>
        </p:txBody>
      </p:sp>
      <p:pic>
        <p:nvPicPr>
          <p:cNvPr id="4" name="Picture 3">
            <a:extLst>
              <a:ext uri="{FF2B5EF4-FFF2-40B4-BE49-F238E27FC236}">
                <a16:creationId xmlns:a16="http://schemas.microsoft.com/office/drawing/2014/main" id="{113641FD-34AE-F4B5-A4F0-60C433F9E63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134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birds on a flower&#10;&#10;AI-generated content may be incorrect.">
            <a:extLst>
              <a:ext uri="{FF2B5EF4-FFF2-40B4-BE49-F238E27FC236}">
                <a16:creationId xmlns:a16="http://schemas.microsoft.com/office/drawing/2014/main" id="{416FDC65-BA93-6331-FF29-B8906A7545BB}"/>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957392"/>
          </a:xfrm>
          <a:prstGeom prst="rect">
            <a:avLst/>
          </a:prstGeom>
        </p:spPr>
      </p:pic>
      <p:sp>
        <p:nvSpPr>
          <p:cNvPr id="2" name="مستطيل 1"/>
          <p:cNvSpPr/>
          <p:nvPr/>
        </p:nvSpPr>
        <p:spPr>
          <a:xfrm>
            <a:off x="251520" y="735955"/>
            <a:ext cx="8640960" cy="538609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Physical Causes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Injury while giving oral treatment with balling or drenching gun or following endotracheal intubation.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Improper administration of a reticular magnet, resulting in a retropharyngeal abscess.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Accidental administration or ingestion of irritant or hot or cold substances.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Foreign bodies, including grass and cereal awns, wire, bones, and gelatin capsules lodged in the pharynx.</a:t>
            </a:r>
            <a:endParaRPr lang="en-US" sz="2400" dirty="0">
              <a:ea typeface="Calibri"/>
              <a:cs typeface="Arial"/>
            </a:endParaRPr>
          </a:p>
        </p:txBody>
      </p:sp>
    </p:spTree>
    <p:extLst>
      <p:ext uri="{BB962C8B-B14F-4D97-AF65-F5344CB8AC3E}">
        <p14:creationId xmlns:p14="http://schemas.microsoft.com/office/powerpoint/2010/main" val="336523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f coffee with a heart design in the foam">
            <a:extLst>
              <a:ext uri="{FF2B5EF4-FFF2-40B4-BE49-F238E27FC236}">
                <a16:creationId xmlns:a16="http://schemas.microsoft.com/office/drawing/2014/main" id="{94FA6B30-D7F8-3965-B36A-A63047DC0408}"/>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249"/>
            <a:ext cx="9144000" cy="7056784"/>
          </a:xfrm>
          <a:prstGeom prst="rect">
            <a:avLst/>
          </a:prstGeom>
        </p:spPr>
      </p:pic>
      <p:sp>
        <p:nvSpPr>
          <p:cNvPr id="2" name="مستطيل 1"/>
          <p:cNvSpPr/>
          <p:nvPr/>
        </p:nvSpPr>
        <p:spPr>
          <a:xfrm>
            <a:off x="323528" y="260648"/>
            <a:ext cx="8712968" cy="477291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Infectious Causes</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Cattle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Oral </a:t>
            </a:r>
            <a:r>
              <a:rPr lang="en-US" sz="2400" dirty="0" err="1">
                <a:effectLst/>
                <a:latin typeface="Times New Roman"/>
                <a:ea typeface="Calibri"/>
                <a:cs typeface="Arial"/>
              </a:rPr>
              <a:t>necrobacillosis</a:t>
            </a:r>
            <a:r>
              <a:rPr lang="en-US" sz="2400" dirty="0">
                <a:effectLst/>
                <a:latin typeface="Times New Roman"/>
                <a:ea typeface="Calibri"/>
                <a:cs typeface="Arial"/>
              </a:rPr>
              <a:t> and </a:t>
            </a:r>
            <a:r>
              <a:rPr lang="en-US" sz="2400" dirty="0" err="1">
                <a:effectLst/>
                <a:latin typeface="Times New Roman"/>
                <a:ea typeface="Calibri"/>
                <a:cs typeface="Arial"/>
              </a:rPr>
              <a:t>actinobacillosis</a:t>
            </a:r>
            <a:r>
              <a:rPr lang="en-US" sz="2400" dirty="0">
                <a:effectLst/>
                <a:latin typeface="Times New Roman"/>
                <a:ea typeface="Calibri"/>
                <a:cs typeface="Arial"/>
              </a:rPr>
              <a:t> as a granuloma rather than the more usual lymphadenitis.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Infectious bovine </a:t>
            </a:r>
            <a:r>
              <a:rPr lang="en-US" sz="2400" dirty="0" err="1">
                <a:effectLst/>
                <a:latin typeface="Times New Roman"/>
                <a:ea typeface="Calibri"/>
                <a:cs typeface="Arial"/>
              </a:rPr>
              <a:t>rhinotracheitis</a:t>
            </a:r>
            <a:r>
              <a:rPr lang="en-US" sz="2400" dirty="0">
                <a:effectLst/>
                <a:latin typeface="Times New Roman"/>
                <a:ea typeface="Calibri"/>
                <a:cs typeface="Arial"/>
              </a:rPr>
              <a:t>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Pharyngeal </a:t>
            </a:r>
            <a:r>
              <a:rPr lang="en-US" sz="2400" dirty="0" err="1">
                <a:effectLst/>
                <a:latin typeface="Times New Roman"/>
                <a:ea typeface="Calibri"/>
                <a:cs typeface="Arial"/>
              </a:rPr>
              <a:t>phlegmon</a:t>
            </a:r>
            <a:r>
              <a:rPr lang="en-US" sz="2400" dirty="0">
                <a:effectLst/>
                <a:latin typeface="Times New Roman"/>
                <a:ea typeface="Calibri"/>
                <a:cs typeface="Arial"/>
              </a:rPr>
              <a:t> or </a:t>
            </a:r>
            <a:r>
              <a:rPr lang="en-US" sz="2400" dirty="0" err="1">
                <a:effectLst/>
                <a:latin typeface="Times New Roman"/>
                <a:ea typeface="Calibri"/>
                <a:cs typeface="Arial"/>
              </a:rPr>
              <a:t>intermandibular</a:t>
            </a:r>
            <a:r>
              <a:rPr lang="en-US" sz="2400" dirty="0">
                <a:effectLst/>
                <a:latin typeface="Times New Roman"/>
                <a:ea typeface="Calibri"/>
                <a:cs typeface="Arial"/>
              </a:rPr>
              <a:t> cellulitis is a severe, often fatal, necrosis of the wall of the  pharynx and </a:t>
            </a:r>
            <a:r>
              <a:rPr lang="en-US" sz="2400" dirty="0" err="1">
                <a:effectLst/>
                <a:latin typeface="Times New Roman"/>
                <a:ea typeface="Calibri"/>
                <a:cs typeface="Arial"/>
              </a:rPr>
              <a:t>peripharyngeal</a:t>
            </a:r>
            <a:r>
              <a:rPr lang="en-US" sz="2400" dirty="0">
                <a:effectLst/>
                <a:latin typeface="Times New Roman"/>
                <a:ea typeface="Calibri"/>
                <a:cs typeface="Arial"/>
              </a:rPr>
              <a:t> tissues</a:t>
            </a:r>
            <a:r>
              <a:rPr lang="en-US" sz="2400" b="1" dirty="0">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369824727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horse running on the beach&#10;&#10;AI-generated content may be incorrect.">
            <a:extLst>
              <a:ext uri="{FF2B5EF4-FFF2-40B4-BE49-F238E27FC236}">
                <a16:creationId xmlns:a16="http://schemas.microsoft.com/office/drawing/2014/main" id="{51F0FF6B-0BE2-E7B2-8201-B3CCA2E1F420}"/>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79512" y="548680"/>
            <a:ext cx="8712968" cy="4755148"/>
          </a:xfrm>
          <a:prstGeom prst="rect">
            <a:avLst/>
          </a:prstGeom>
        </p:spPr>
        <p:txBody>
          <a:bodyPr wrap="square">
            <a:spAutoFit/>
          </a:bodyPr>
          <a:lstStyle/>
          <a:p>
            <a:pPr marL="228600" algn="just" rtl="0">
              <a:lnSpc>
                <a:spcPct val="150000"/>
              </a:lnSpc>
              <a:spcAft>
                <a:spcPts val="600"/>
              </a:spcAft>
            </a:pPr>
            <a:r>
              <a:rPr lang="en-US" sz="2400" b="1" dirty="0">
                <a:effectLst/>
                <a:latin typeface="Times New Roman"/>
                <a:ea typeface="Calibri"/>
                <a:cs typeface="Arial"/>
              </a:rPr>
              <a:t>Horses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As part of strangles or anthrax</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Viral infections of the upper respiratory tract, including equine herpesvirus, parainfluenza virus, adenovirus, rhinovirus, viral arteritis, and influenza-1A/E1 and 1A/ E2, cause pharyngitis.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rPr>
              <a:t> Chronic follicular pharyngitis with  hyperplasia of lymphoid tissue in pharyngeal mucosa giving it a granular, nodular appearance with whitish tips on the lymphoid follicles</a:t>
            </a:r>
            <a:endParaRPr lang="ar-IQ" sz="2400" dirty="0"/>
          </a:p>
        </p:txBody>
      </p:sp>
    </p:spTree>
    <p:extLst>
      <p:ext uri="{BB962C8B-B14F-4D97-AF65-F5344CB8AC3E}">
        <p14:creationId xmlns:p14="http://schemas.microsoft.com/office/powerpoint/2010/main" val="3221877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orse running in the snow&#10;&#10;AI-generated content may be incorrect.">
            <a:extLst>
              <a:ext uri="{FF2B5EF4-FFF2-40B4-BE49-F238E27FC236}">
                <a16:creationId xmlns:a16="http://schemas.microsoft.com/office/drawing/2014/main" id="{C7633B95-7C54-FB74-BA79-CBBF331D667B}"/>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23528" y="836712"/>
            <a:ext cx="8496944" cy="414196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Inflammation of the pharynx is attended by painful swallowing and disinclination to eat. If the swelling of the mucosa and wall is severe, there may be virtual obstruction of the pharynx.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This is especially so if the retropharyngeal lymph node is enlarged, as it 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likely to be in equine viral infections such as rhinovirus.</a:t>
            </a:r>
            <a:endParaRPr lang="en-US" sz="2400" dirty="0">
              <a:ea typeface="Calibri"/>
              <a:cs typeface="Arial"/>
            </a:endParaRPr>
          </a:p>
        </p:txBody>
      </p:sp>
    </p:spTree>
    <p:extLst>
      <p:ext uri="{BB962C8B-B14F-4D97-AF65-F5344CB8AC3E}">
        <p14:creationId xmlns:p14="http://schemas.microsoft.com/office/powerpoint/2010/main" val="279430711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red tulip">
            <a:extLst>
              <a:ext uri="{FF2B5EF4-FFF2-40B4-BE49-F238E27FC236}">
                <a16:creationId xmlns:a16="http://schemas.microsoft.com/office/drawing/2014/main" id="{A837EF3B-255C-E5B7-0B21-10F262958F69}"/>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71400"/>
            <a:ext cx="9144000" cy="7029400"/>
          </a:xfrm>
          <a:prstGeom prst="rect">
            <a:avLst/>
          </a:prstGeom>
        </p:spPr>
      </p:pic>
      <p:sp>
        <p:nvSpPr>
          <p:cNvPr id="2" name="مستطيل 1"/>
          <p:cNvSpPr/>
          <p:nvPr/>
        </p:nvSpPr>
        <p:spPr>
          <a:xfrm>
            <a:off x="251520" y="566678"/>
            <a:ext cx="8640960" cy="530914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animal may refuse to eat or drink or it may swallow reluctantly and with evident pain.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Opening of the jaws to examine the mouth is resented and manual compression of the throat from the exterior causes paroxysmal coughing. There may be a mucopurulent nasal discharge, sometimes containing blood, spontaneous cough.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Affected animals often stand with the head extended, drool saliva, and make frequent tentative jaw movements.</a:t>
            </a:r>
            <a:endParaRPr lang="en-US" sz="2400" dirty="0">
              <a:ea typeface="Calibri"/>
              <a:cs typeface="Arial"/>
            </a:endParaRPr>
          </a:p>
        </p:txBody>
      </p:sp>
    </p:spTree>
    <p:extLst>
      <p:ext uri="{BB962C8B-B14F-4D97-AF65-F5344CB8AC3E}">
        <p14:creationId xmlns:p14="http://schemas.microsoft.com/office/powerpoint/2010/main" val="324465937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pink flowers on a tree">
            <a:extLst>
              <a:ext uri="{FF2B5EF4-FFF2-40B4-BE49-F238E27FC236}">
                <a16:creationId xmlns:a16="http://schemas.microsoft.com/office/drawing/2014/main" id="{E0CE708E-5762-A712-1623-23A28F4B7B4E}"/>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79512" y="332656"/>
            <a:ext cx="8856984" cy="6340197"/>
          </a:xfrm>
          <a:prstGeom prst="rect">
            <a:avLst/>
          </a:prstGeom>
        </p:spPr>
        <p:txBody>
          <a:bodyPr wrap="square">
            <a:spAutoFit/>
          </a:bodyPr>
          <a:lstStyle/>
          <a:p>
            <a:pPr lvl="0" algn="just" rtl="0">
              <a:lnSpc>
                <a:spcPct val="150000"/>
              </a:lnSpc>
              <a:spcAft>
                <a:spcPts val="600"/>
              </a:spcAft>
            </a:pPr>
            <a:r>
              <a:rPr lang="en-US" sz="2400" dirty="0">
                <a:effectLst/>
                <a:latin typeface="Times New Roman"/>
                <a:ea typeface="Calibri"/>
                <a:cs typeface="Arial"/>
              </a:rPr>
              <a:t>4. In “</a:t>
            </a:r>
            <a:r>
              <a:rPr lang="en-US" sz="2400" b="1" dirty="0">
                <a:effectLst/>
                <a:latin typeface="Times New Roman"/>
                <a:ea typeface="Calibri"/>
                <a:cs typeface="Arial"/>
              </a:rPr>
              <a:t>pharyngeal </a:t>
            </a:r>
            <a:r>
              <a:rPr lang="en-US" sz="2400" b="1" dirty="0" err="1">
                <a:effectLst/>
                <a:latin typeface="Times New Roman"/>
                <a:ea typeface="Calibri"/>
                <a:cs typeface="Arial"/>
              </a:rPr>
              <a:t>phlegmon</a:t>
            </a:r>
            <a:r>
              <a:rPr lang="en-US" sz="2400" dirty="0">
                <a:effectLst/>
                <a:latin typeface="Times New Roman"/>
                <a:ea typeface="Calibri"/>
                <a:cs typeface="Arial"/>
              </a:rPr>
              <a:t>” in cattle there </a:t>
            </a:r>
            <a:r>
              <a:rPr lang="en-US" sz="2400" dirty="0" err="1">
                <a:effectLst/>
                <a:latin typeface="Times New Roman"/>
                <a:ea typeface="Calibri"/>
                <a:cs typeface="Arial"/>
              </a:rPr>
              <a:t>there</a:t>
            </a:r>
            <a:r>
              <a:rPr lang="en-US" sz="2400" dirty="0">
                <a:effectLst/>
                <a:latin typeface="Times New Roman"/>
                <a:ea typeface="Calibri"/>
                <a:cs typeface="Arial"/>
              </a:rPr>
              <a:t> is an acute onset with high fever (41– 41.5</a:t>
            </a:r>
            <a:r>
              <a:rPr lang="en-US" sz="2400" dirty="0">
                <a:effectLst/>
                <a:latin typeface="Times New Roman"/>
                <a:ea typeface="Calibri"/>
                <a:cs typeface="Times New Roman"/>
              </a:rPr>
              <a:t>°</a:t>
            </a:r>
            <a:r>
              <a:rPr lang="en-US" sz="2400" dirty="0">
                <a:effectLst/>
                <a:latin typeface="Times New Roman"/>
                <a:ea typeface="Calibri"/>
                <a:cs typeface="Arial"/>
              </a:rPr>
              <a:t>C, rapid heart rate, profound depression, and severe swelling of the soft tissues within and posterior to the mandible to the point where dyspnea is pronounced. Death usually occurs 36 to 48 hours after the first signs of illness.</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In </a:t>
            </a:r>
            <a:r>
              <a:rPr lang="en-US" sz="2400" b="1" dirty="0">
                <a:effectLst/>
                <a:latin typeface="Times New Roman"/>
                <a:ea typeface="Calibri"/>
                <a:cs typeface="Arial"/>
              </a:rPr>
              <a:t>traumatic pharyngitis in cattle</a:t>
            </a:r>
            <a:r>
              <a:rPr lang="en-US" sz="2400" dirty="0">
                <a:effectLst/>
                <a:latin typeface="Times New Roman"/>
                <a:ea typeface="Calibri"/>
                <a:cs typeface="Arial"/>
              </a:rPr>
              <a:t>, visual examination of the pharynx through the oral cavity reveals hyperemia, lymphoid hyperplasia, and erosions covered by diphtheritic membranes.</a:t>
            </a:r>
            <a:endParaRPr lang="en-US" sz="2400" dirty="0">
              <a:ea typeface="Calibri"/>
              <a:cs typeface="Arial"/>
            </a:endParaRPr>
          </a:p>
          <a:p>
            <a:pPr lvl="0" algn="just" rtl="0">
              <a:lnSpc>
                <a:spcPct val="150000"/>
              </a:lnSpc>
              <a:spcAft>
                <a:spcPts val="600"/>
              </a:spcAft>
            </a:pPr>
            <a:r>
              <a:rPr lang="en-US" sz="2400" b="1" dirty="0">
                <a:effectLst/>
                <a:latin typeface="Times New Roman"/>
                <a:ea typeface="Calibri"/>
                <a:cs typeface="Arial"/>
              </a:rPr>
              <a:t>6. Palpation of the pharynx </a:t>
            </a:r>
            <a:r>
              <a:rPr lang="en-US" sz="2400" dirty="0">
                <a:effectLst/>
                <a:latin typeface="Times New Roman"/>
                <a:ea typeface="Calibri"/>
                <a:cs typeface="Arial"/>
              </a:rPr>
              <a:t>may be performed in cattle with the use of a gag if a foreign body is suspected, and endoscopic examination through the nasal cavity is possible in the horse. </a:t>
            </a:r>
            <a:endParaRPr lang="en-US" sz="2400" dirty="0">
              <a:ea typeface="Calibri"/>
              <a:cs typeface="Arial"/>
            </a:endParaRPr>
          </a:p>
        </p:txBody>
      </p:sp>
    </p:spTree>
    <p:extLst>
      <p:ext uri="{BB962C8B-B14F-4D97-AF65-F5344CB8AC3E}">
        <p14:creationId xmlns:p14="http://schemas.microsoft.com/office/powerpoint/2010/main" val="40165383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trees">
            <a:extLst>
              <a:ext uri="{FF2B5EF4-FFF2-40B4-BE49-F238E27FC236}">
                <a16:creationId xmlns:a16="http://schemas.microsoft.com/office/drawing/2014/main" id="{FF0DF4E7-EA75-C871-260B-C0769ED70A21}"/>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251520" y="943705"/>
            <a:ext cx="8640960" cy="477291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DIFFERENTIAL DIAGNOSIS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Pharyngitis is manifested by an acute onset and local pain.</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In pharyngeal paralysis, the onset is usually slow.</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Acute obstruction by a foreign body can occur rapidly and cause severe distress and continuous, expulsive coughing, but there are no systemic signs.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Endoscopic examination of the pharyngeal mucous membranes is often diagnostic.</a:t>
            </a:r>
            <a:endParaRPr lang="en-US" sz="2400" dirty="0">
              <a:ea typeface="Calibri"/>
              <a:cs typeface="Arial"/>
            </a:endParaRPr>
          </a:p>
        </p:txBody>
      </p:sp>
    </p:spTree>
    <p:extLst>
      <p:ext uri="{BB962C8B-B14F-4D97-AF65-F5344CB8AC3E}">
        <p14:creationId xmlns:p14="http://schemas.microsoft.com/office/powerpoint/2010/main" val="39614179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138</TotalTime>
  <Words>1145</Words>
  <Application>Microsoft Office PowerPoint</Application>
  <PresentationFormat>On-screen Show (4:3)</PresentationFormat>
  <Paragraphs>80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Schoolbook</vt:lpstr>
      <vt:lpstr>Times New Roman</vt:lpstr>
      <vt:lpstr>Wingdings</vt:lpstr>
      <vt:lpstr>Wingdings 2</vt:lpstr>
      <vt:lpstr>مشربية</vt:lpstr>
      <vt:lpstr>       Diseases of the Pharynx and Esophagus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Pharynx and Esophagus</dc:title>
  <dc:creator>ALI SAHIUNY</dc:creator>
  <cp:lastModifiedBy>MA19557</cp:lastModifiedBy>
  <cp:revision>7</cp:revision>
  <dcterms:created xsi:type="dcterms:W3CDTF">2018-12-05T06:49:36Z</dcterms:created>
  <dcterms:modified xsi:type="dcterms:W3CDTF">2025-10-20T21:23:22Z</dcterms:modified>
</cp:coreProperties>
</file>